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1"/>
  </p:handoutMasterIdLst>
  <p:sldIdLst>
    <p:sldId id="269" r:id="rId4"/>
    <p:sldId id="262" r:id="rId5"/>
    <p:sldId id="268" r:id="rId6"/>
    <p:sldId id="293" r:id="rId7"/>
    <p:sldId id="313" r:id="rId8"/>
    <p:sldId id="310" r:id="rId9"/>
    <p:sldId id="311" r:id="rId10"/>
    <p:sldId id="312" r:id="rId11"/>
    <p:sldId id="315" r:id="rId12"/>
    <p:sldId id="316" r:id="rId13"/>
    <p:sldId id="317" r:id="rId14"/>
    <p:sldId id="318" r:id="rId15"/>
    <p:sldId id="319" r:id="rId16"/>
    <p:sldId id="309" r:id="rId17"/>
    <p:sldId id="273" r:id="rId18"/>
    <p:sldId id="265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10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09888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963024" y="4385243"/>
            <a:ext cx="118872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TESLA - Predictive analysis of stocks.</a:t>
            </a:r>
            <a:endParaRPr lang="ko-KR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650162"/>
            <a:ext cx="118870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Bianca Daniciuc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Monica Gheorghe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linearity of stocks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E84E-C06D-A938-8FD3-430062BE1CD7}"/>
              </a:ext>
            </a:extLst>
          </p:cNvPr>
          <p:cNvSpPr txBox="1"/>
          <p:nvPr/>
        </p:nvSpPr>
        <p:spPr>
          <a:xfrm>
            <a:off x="3347206" y="2206197"/>
            <a:ext cx="4102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forecast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how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balanced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stocks.</a:t>
            </a: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D4B2F730-0F23-A2F8-2639-C49C8DD67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669301"/>
            <a:ext cx="2933333" cy="2933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3456D-3528-D2FB-3F79-6F6A0F98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206" y="3429000"/>
            <a:ext cx="5815139" cy="7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Normalization &amp;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trainning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8E84E-C06D-A938-8FD3-430062BE1CD7}"/>
              </a:ext>
            </a:extLst>
          </p:cNvPr>
          <p:cNvSpPr txBox="1"/>
          <p:nvPr/>
        </p:nvSpPr>
        <p:spPr>
          <a:xfrm>
            <a:off x="479506" y="2917906"/>
            <a:ext cx="33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Trainning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90D98-9FC0-1553-4F13-D59CA32A2AB0}"/>
              </a:ext>
            </a:extLst>
          </p:cNvPr>
          <p:cNvSpPr txBox="1"/>
          <p:nvPr/>
        </p:nvSpPr>
        <p:spPr>
          <a:xfrm>
            <a:off x="7287070" y="1341819"/>
            <a:ext cx="33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1776D-2AB5-1CC7-5BAC-1E82A1E2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6" y="1872507"/>
            <a:ext cx="5257800" cy="962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65A66C-D631-09C1-E8A6-D5408C0B6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6" y="3451969"/>
            <a:ext cx="4210050" cy="57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2996FA-DE51-C428-7584-9874E0A7DF1B}"/>
              </a:ext>
            </a:extLst>
          </p:cNvPr>
          <p:cNvSpPr txBox="1"/>
          <p:nvPr/>
        </p:nvSpPr>
        <p:spPr>
          <a:xfrm>
            <a:off x="562115" y="1581579"/>
            <a:ext cx="339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365B80-9DFC-EF77-ECA9-99BD772E7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494" y="1872507"/>
            <a:ext cx="5715000" cy="3352800"/>
          </a:xfrm>
          <a:prstGeom prst="rect">
            <a:avLst/>
          </a:prstGeom>
        </p:spPr>
      </p:pic>
      <p:pic>
        <p:nvPicPr>
          <p:cNvPr id="20" name="Picture 19" descr="Chart, treemap chart&#10;&#10;Description automatically generated">
            <a:extLst>
              <a:ext uri="{FF2B5EF4-FFF2-40B4-BE49-F238E27FC236}">
                <a16:creationId xmlns:a16="http://schemas.microsoft.com/office/drawing/2014/main" id="{C0D32137-7625-82FC-B5F9-D818511D7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6" y="4023469"/>
            <a:ext cx="3206580" cy="27455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913D12-DCC5-0E7C-5B23-E6DAC196D4C1}"/>
              </a:ext>
            </a:extLst>
          </p:cNvPr>
          <p:cNvSpPr/>
          <p:nvPr/>
        </p:nvSpPr>
        <p:spPr>
          <a:xfrm>
            <a:off x="5997494" y="4714613"/>
            <a:ext cx="2685112" cy="285226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40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prediction of the future price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AE7FCED-5B9C-BA35-93EF-7FE8EB895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6" y="1964760"/>
            <a:ext cx="5193651" cy="44698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633C86-F337-90FE-910D-4F184D9E9A02}"/>
              </a:ext>
            </a:extLst>
          </p:cNvPr>
          <p:cNvSpPr txBox="1"/>
          <p:nvPr/>
        </p:nvSpPr>
        <p:spPr>
          <a:xfrm>
            <a:off x="7197754" y="2751589"/>
            <a:ext cx="387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as it’s mostly used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5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Residuals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A1DC6EB-DAFF-FCFF-BB10-E7EB2479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0" y="1838280"/>
            <a:ext cx="4901587" cy="3466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FCE92F-4CC6-513E-2CAF-17DDED6195BB}"/>
              </a:ext>
            </a:extLst>
          </p:cNvPr>
          <p:cNvSpPr txBox="1"/>
          <p:nvPr/>
        </p:nvSpPr>
        <p:spPr>
          <a:xfrm>
            <a:off x="6711193" y="2625754"/>
            <a:ext cx="413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 found a small 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esidual standard error as it fits the regression model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477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1">
            <a:extLst>
              <a:ext uri="{FF2B5EF4-FFF2-40B4-BE49-F238E27FC236}">
                <a16:creationId xmlns:a16="http://schemas.microsoft.com/office/drawing/2014/main" id="{5982C863-9994-48C8-A490-2EE09F6E5436}"/>
              </a:ext>
            </a:extLst>
          </p:cNvPr>
          <p:cNvGrpSpPr/>
          <p:nvPr/>
        </p:nvGrpSpPr>
        <p:grpSpPr>
          <a:xfrm>
            <a:off x="164525" y="5407176"/>
            <a:ext cx="3350200" cy="1118599"/>
            <a:chOff x="6216599" y="2561032"/>
            <a:chExt cx="2869056" cy="149360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82AD50-113D-4AA2-891D-C131C06DDCF5}"/>
                </a:ext>
              </a:extLst>
            </p:cNvPr>
            <p:cNvSpPr txBox="1"/>
            <p:nvPr/>
          </p:nvSpPr>
          <p:spPr>
            <a:xfrm>
              <a:off x="6216599" y="2561032"/>
              <a:ext cx="2840805" cy="89768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Speech:</a:t>
              </a:r>
            </a:p>
            <a:p>
              <a:pPr>
                <a:lnSpc>
                  <a:spcPts val="3500"/>
                </a:lnSpc>
              </a:pP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921CA4-05C4-48E2-B542-5BBE1F67BE12}"/>
                </a:ext>
              </a:extLst>
            </p:cNvPr>
            <p:cNvSpPr txBox="1"/>
            <p:nvPr/>
          </p:nvSpPr>
          <p:spPr>
            <a:xfrm>
              <a:off x="6243431" y="3500640"/>
              <a:ext cx="2842224" cy="553998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r>
                <a:rPr lang="fr-FR" b="1" i="0" dirty="0">
                  <a:solidFill>
                    <a:srgbClr val="333333"/>
                  </a:solidFill>
                  <a:effectLst/>
                  <a:latin typeface="Helvetica Neue"/>
                </a:rPr>
                <a:t>Université de Paris Panthéon Sorbonne - </a:t>
              </a:r>
              <a:r>
                <a:rPr lang="en-US" b="1" i="0" dirty="0">
                  <a:solidFill>
                    <a:srgbClr val="333333"/>
                  </a:solidFill>
                  <a:effectLst/>
                  <a:latin typeface="Helvetica Neue"/>
                </a:rPr>
                <a:t>Sustainability 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B452D75-BCDD-9003-8EE6-F10B3C104072}"/>
              </a:ext>
            </a:extLst>
          </p:cNvPr>
          <p:cNvSpPr txBox="1">
            <a:spLocks/>
          </p:cNvSpPr>
          <p:nvPr/>
        </p:nvSpPr>
        <p:spPr>
          <a:xfrm>
            <a:off x="363760" y="230841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Curiosity: Sentiment analysis</a:t>
            </a:r>
          </a:p>
        </p:txBody>
      </p:sp>
      <p:pic>
        <p:nvPicPr>
          <p:cNvPr id="16" name="Picture 15" descr="Graphical user interface, text, application">
            <a:extLst>
              <a:ext uri="{FF2B5EF4-FFF2-40B4-BE49-F238E27FC236}">
                <a16:creationId xmlns:a16="http://schemas.microsoft.com/office/drawing/2014/main" id="{F2A16D5B-4D34-4474-6E3B-F1FD90A06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2027881"/>
            <a:ext cx="3448050" cy="2096444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7A8D9A7D-F518-365B-3E6A-E3E8CBF2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743" y="1143228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0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A picture containing text&#10;&#10;Description automatically generated">
            <a:extLst>
              <a:ext uri="{FF2B5EF4-FFF2-40B4-BE49-F238E27FC236}">
                <a16:creationId xmlns:a16="http://schemas.microsoft.com/office/drawing/2014/main" id="{341F2406-B73E-B312-CB25-29A40ABE98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r="9497"/>
          <a:stretch>
            <a:fillRect/>
          </a:stretch>
        </p:blipFill>
        <p:spPr>
          <a:xfrm>
            <a:off x="962692" y="2069257"/>
            <a:ext cx="3437858" cy="1965119"/>
          </a:xfrm>
        </p:spPr>
      </p:pic>
      <p:grpSp>
        <p:nvGrpSpPr>
          <p:cNvPr id="6" name="Graphic 14">
            <a:extLst>
              <a:ext uri="{FF2B5EF4-FFF2-40B4-BE49-F238E27FC236}">
                <a16:creationId xmlns:a16="http://schemas.microsoft.com/office/drawing/2014/main" id="{74DD108A-0789-47AD-B65C-D07E14A083C5}"/>
              </a:ext>
            </a:extLst>
          </p:cNvPr>
          <p:cNvGrpSpPr/>
          <p:nvPr/>
        </p:nvGrpSpPr>
        <p:grpSpPr>
          <a:xfrm>
            <a:off x="4760986" y="1394766"/>
            <a:ext cx="4091656" cy="3218157"/>
            <a:chOff x="2444748" y="555045"/>
            <a:chExt cx="7282048" cy="57274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B6B684-C950-420F-B181-7AD53132492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B95C0FE-5BC7-4AA1-BECB-23278F736E5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CA6234-7918-41BB-A4B2-E4E4941EDF1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9EF500-0E9D-434D-ACD2-35DB7EFF71B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3A662A3-7C75-4A56-AE15-DCDE58BDAAD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B49BA2-CA42-4BC6-9B2B-28FBA979C16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40B129-E4EE-4CA7-815F-9F4D9AC683E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C2285A-865E-442B-8BE8-569D14EA16D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4" name="Picture Placeholder 33" descr="Text&#10;&#10;Description automatically generated with low confidence">
            <a:extLst>
              <a:ext uri="{FF2B5EF4-FFF2-40B4-BE49-F238E27FC236}">
                <a16:creationId xmlns:a16="http://schemas.microsoft.com/office/drawing/2014/main" id="{9041F3B4-D201-5DC1-A4D9-80D56726A34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" r="6131"/>
          <a:stretch>
            <a:fillRect/>
          </a:stretch>
        </p:blipFill>
        <p:spPr>
          <a:xfrm>
            <a:off x="4951413" y="1616075"/>
            <a:ext cx="3751262" cy="2114550"/>
          </a:xfrm>
        </p:spPr>
      </p:pic>
      <p:grpSp>
        <p:nvGrpSpPr>
          <p:cNvPr id="38" name="Group 21">
            <a:extLst>
              <a:ext uri="{FF2B5EF4-FFF2-40B4-BE49-F238E27FC236}">
                <a16:creationId xmlns:a16="http://schemas.microsoft.com/office/drawing/2014/main" id="{5982C863-9994-48C8-A490-2EE09F6E5436}"/>
              </a:ext>
            </a:extLst>
          </p:cNvPr>
          <p:cNvGrpSpPr/>
          <p:nvPr/>
        </p:nvGrpSpPr>
        <p:grpSpPr>
          <a:xfrm>
            <a:off x="9041431" y="2112208"/>
            <a:ext cx="3661680" cy="1346522"/>
            <a:chOff x="6216599" y="2561032"/>
            <a:chExt cx="2869056" cy="134652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82AD50-113D-4AA2-891D-C131C06DDCF5}"/>
                </a:ext>
              </a:extLst>
            </p:cNvPr>
            <p:cNvSpPr txBox="1"/>
            <p:nvPr/>
          </p:nvSpPr>
          <p:spPr>
            <a:xfrm>
              <a:off x="6216599" y="2561032"/>
              <a:ext cx="2840805" cy="134652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Sentiment</a:t>
              </a:r>
            </a:p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Score:</a:t>
              </a:r>
            </a:p>
            <a:p>
              <a:pPr>
                <a:lnSpc>
                  <a:spcPts val="3500"/>
                </a:lnSpc>
              </a:pP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921CA4-05C4-48E2-B542-5BBE1F67BE12}"/>
                </a:ext>
              </a:extLst>
            </p:cNvPr>
            <p:cNvSpPr txBox="1"/>
            <p:nvPr/>
          </p:nvSpPr>
          <p:spPr>
            <a:xfrm>
              <a:off x="6243431" y="3500640"/>
              <a:ext cx="2842224" cy="276999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0.10657329232009413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B452D75-BCDD-9003-8EE6-F10B3C104072}"/>
              </a:ext>
            </a:extLst>
          </p:cNvPr>
          <p:cNvSpPr txBox="1">
            <a:spLocks/>
          </p:cNvSpPr>
          <p:nvPr/>
        </p:nvSpPr>
        <p:spPr>
          <a:xfrm>
            <a:off x="363760" y="230841"/>
            <a:ext cx="11573197" cy="724247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Curiosity: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19550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623380" y="447851"/>
            <a:ext cx="859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Conclusion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57D135-1F29-47B1-9855-2B440519BBFE}"/>
              </a:ext>
            </a:extLst>
          </p:cNvPr>
          <p:cNvGrpSpPr/>
          <p:nvPr/>
        </p:nvGrpSpPr>
        <p:grpSpPr>
          <a:xfrm>
            <a:off x="623380" y="1518542"/>
            <a:ext cx="3510875" cy="1725792"/>
            <a:chOff x="623380" y="1371181"/>
            <a:chExt cx="3005037" cy="17257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B27CFC-23FB-47A5-A019-9966900A712B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Invest or not?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31E24C-FBFA-48FA-9C26-BB833C57CFA2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cs typeface="Arial" pitchFamily="34" charset="0"/>
                </a:rPr>
                <a:t>Negative beta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cs typeface="Arial" pitchFamily="34" charset="0"/>
                </a:rPr>
                <a:t>Low volatility 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cs typeface="Arial" pitchFamily="34" charset="0"/>
                </a:rPr>
                <a:t>Prices range from $185 to $405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cs typeface="Arial" pitchFamily="34" charset="0"/>
                </a:rPr>
                <a:t>CEO concerned about the future and the current situation.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6224950" cy="3173419"/>
            <a:chOff x="5885014" y="654503"/>
            <a:chExt cx="6224950" cy="31734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6" y="718301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903916" y="1889512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Analysis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903916" y="3106889"/>
              <a:ext cx="5206048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Curiosity: Sentiment analysis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9DACE-6A21-741A-8291-72D8DDC8643D}"/>
              </a:ext>
            </a:extLst>
          </p:cNvPr>
          <p:cNvSpPr txBox="1"/>
          <p:nvPr/>
        </p:nvSpPr>
        <p:spPr>
          <a:xfrm>
            <a:off x="5947762" y="5242639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19215-5B89-9DB5-1BB2-31831FC2B283}"/>
              </a:ext>
            </a:extLst>
          </p:cNvPr>
          <p:cNvSpPr txBox="1"/>
          <p:nvPr/>
        </p:nvSpPr>
        <p:spPr>
          <a:xfrm>
            <a:off x="6985952" y="5438901"/>
            <a:ext cx="5206048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Conclusion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4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2126970" y="418014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4B8375-83D4-4464-8546-55C67D53BC14}"/>
              </a:ext>
            </a:extLst>
          </p:cNvPr>
          <p:cNvSpPr txBox="1"/>
          <p:nvPr/>
        </p:nvSpPr>
        <p:spPr>
          <a:xfrm>
            <a:off x="2218013" y="3028891"/>
            <a:ext cx="1849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is the purpose of the research?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816811" y="2666521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4868303" y="407214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C55FB7-65A7-49E5-8854-514B42525A3F}"/>
              </a:ext>
            </a:extLst>
          </p:cNvPr>
          <p:cNvSpPr txBox="1"/>
          <p:nvPr/>
        </p:nvSpPr>
        <p:spPr>
          <a:xfrm>
            <a:off x="4927444" y="2722886"/>
            <a:ext cx="1854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How are we going to determine this?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4526242" y="2444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7516859" y="384973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5FA7FF-3EC2-4FFF-BDD0-1F77974A36BF}"/>
              </a:ext>
            </a:extLst>
          </p:cNvPr>
          <p:cNvSpPr txBox="1"/>
          <p:nvPr/>
        </p:nvSpPr>
        <p:spPr>
          <a:xfrm>
            <a:off x="7516859" y="2607851"/>
            <a:ext cx="1958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Why did we choose this topic?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7301851" y="214342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/>
      <p:bldP spid="29" grpId="0" animBg="1"/>
      <p:bldP spid="38" grpId="0"/>
      <p:bldP spid="30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5346922" y="256984"/>
            <a:ext cx="52270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Analysis</a:t>
            </a:r>
          </a:p>
        </p:txBody>
      </p:sp>
      <p:sp>
        <p:nvSpPr>
          <p:cNvPr id="6" name="자유형: 도형 13">
            <a:extLst>
              <a:ext uri="{FF2B5EF4-FFF2-40B4-BE49-F238E27FC236}">
                <a16:creationId xmlns:a16="http://schemas.microsoft.com/office/drawing/2014/main" id="{AC4EE024-F8AD-4E09-9EAB-60431AD940A6}"/>
              </a:ext>
            </a:extLst>
          </p:cNvPr>
          <p:cNvSpPr/>
          <p:nvPr/>
        </p:nvSpPr>
        <p:spPr>
          <a:xfrm>
            <a:off x="6584379" y="1650112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CFE2E-52A8-452A-A1CA-ED41EEFA8D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2AE0785-ADA2-4113-DBD0-DCCC5884D8E1}"/>
              </a:ext>
            </a:extLst>
          </p:cNvPr>
          <p:cNvSpPr txBox="1">
            <a:spLocks/>
          </p:cNvSpPr>
          <p:nvPr/>
        </p:nvSpPr>
        <p:spPr>
          <a:xfrm>
            <a:off x="0" y="1150899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  <a:miter lim="800000"/>
          </a:ln>
          <a:effectLst/>
        </p:spPr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5102D2A-43AA-ED82-C79F-F431C744B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28" y="4675973"/>
            <a:ext cx="1363501" cy="498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BB990-4FD6-8FF2-8ECC-16995D46E129}"/>
              </a:ext>
            </a:extLst>
          </p:cNvPr>
          <p:cNvSpPr txBox="1"/>
          <p:nvPr/>
        </p:nvSpPr>
        <p:spPr>
          <a:xfrm>
            <a:off x="1964953" y="4675973"/>
            <a:ext cx="1650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source, one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0EF5E-8A46-3BDE-63E4-637AAA9A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79" y="2393504"/>
            <a:ext cx="5343525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CAD526-E491-DA67-268C-A8962E2BDE01}"/>
              </a:ext>
            </a:extLst>
          </p:cNvPr>
          <p:cNvSpPr txBox="1"/>
          <p:nvPr/>
        </p:nvSpPr>
        <p:spPr>
          <a:xfrm>
            <a:off x="7698969" y="1824995"/>
            <a:ext cx="38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19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EA360-E452-4A63-7161-69D580A0C711}"/>
              </a:ext>
            </a:extLst>
          </p:cNvPr>
          <p:cNvSpPr txBox="1"/>
          <p:nvPr/>
        </p:nvSpPr>
        <p:spPr>
          <a:xfrm>
            <a:off x="1016292" y="2125661"/>
            <a:ext cx="407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Volatility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Tesla’s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stocks – Beta value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9B39D-B85F-4E9C-0631-926E45A6C4F3}"/>
              </a:ext>
            </a:extLst>
          </p:cNvPr>
          <p:cNvSpPr txBox="1"/>
          <p:nvPr/>
        </p:nvSpPr>
        <p:spPr>
          <a:xfrm>
            <a:off x="7097087" y="2125661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Daily, monthly, and annually volatility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371937B6-3A46-9D67-7BD0-C279861D21E5}"/>
              </a:ext>
            </a:extLst>
          </p:cNvPr>
          <p:cNvSpPr txBox="1">
            <a:spLocks/>
          </p:cNvSpPr>
          <p:nvPr/>
        </p:nvSpPr>
        <p:spPr>
          <a:xfrm>
            <a:off x="309401" y="327532"/>
            <a:ext cx="1157319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- volatility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927FC-A0AE-BE2F-3477-8E92C860D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64" y="2675556"/>
            <a:ext cx="2711450" cy="4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778A2F19-1ADC-4D97-12CE-733D889A0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94993"/>
            <a:ext cx="4977765" cy="32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4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1120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5124301" y="4569933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5118968" y="4997789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5113635" y="542564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B7641-1FF0-42E9-A070-C6D90234D20D}"/>
              </a:ext>
            </a:extLst>
          </p:cNvPr>
          <p:cNvSpPr txBox="1"/>
          <p:nvPr/>
        </p:nvSpPr>
        <p:spPr>
          <a:xfrm>
            <a:off x="5108302" y="5853501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630892" y="1590666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1CBEAA6-91AE-C53B-E259-261D58489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76" y="1511439"/>
            <a:ext cx="4367518" cy="383512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D7574E0-C018-21AC-8970-0BC21FD14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96" y="1510276"/>
            <a:ext cx="4279446" cy="3757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E8E88B-CB67-7593-5F6A-7F32B5B4AC0D}"/>
              </a:ext>
            </a:extLst>
          </p:cNvPr>
          <p:cNvSpPr txBox="1"/>
          <p:nvPr/>
        </p:nvSpPr>
        <p:spPr>
          <a:xfrm>
            <a:off x="7158437" y="5707776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Last 10 days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361CED-C0C0-AC9F-2620-35B60A34EB93}"/>
              </a:ext>
            </a:extLst>
          </p:cNvPr>
          <p:cNvSpPr txBox="1"/>
          <p:nvPr/>
        </p:nvSpPr>
        <p:spPr>
          <a:xfrm>
            <a:off x="1402360" y="5770366"/>
            <a:ext cx="378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10 days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6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5124301" y="4569933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5118968" y="4997789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5113635" y="542564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B7641-1FF0-42E9-A070-C6D90234D20D}"/>
              </a:ext>
            </a:extLst>
          </p:cNvPr>
          <p:cNvSpPr txBox="1"/>
          <p:nvPr/>
        </p:nvSpPr>
        <p:spPr>
          <a:xfrm>
            <a:off x="5108302" y="5853501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630892" y="1590666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B0C0A-777B-B079-060C-2FB1A85ACBE7}"/>
              </a:ext>
            </a:extLst>
          </p:cNvPr>
          <p:cNvSpPr txBox="1"/>
          <p:nvPr/>
        </p:nvSpPr>
        <p:spPr>
          <a:xfrm>
            <a:off x="1065403" y="1734682"/>
            <a:ext cx="226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return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C58E2FA-02E7-B840-80F1-D7BAC9D87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7" y="2171622"/>
            <a:ext cx="4787301" cy="3149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2BD20-4273-FACF-580A-4CA3ECD95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6" y="2376936"/>
            <a:ext cx="6096000" cy="1543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C26CA-B32D-FB3E-0D52-85C43597321B}"/>
              </a:ext>
            </a:extLst>
          </p:cNvPr>
          <p:cNvSpPr/>
          <p:nvPr/>
        </p:nvSpPr>
        <p:spPr>
          <a:xfrm>
            <a:off x="6214119" y="2751589"/>
            <a:ext cx="5488523" cy="1929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9A34FE-F4D5-D6B1-2E34-9808AA27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26" y="4287105"/>
            <a:ext cx="2286000" cy="1790700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C9C18E3-2163-0C47-8420-8E6BE7785696}"/>
              </a:ext>
            </a:extLst>
          </p:cNvPr>
          <p:cNvSpPr txBox="1">
            <a:spLocks/>
          </p:cNvSpPr>
          <p:nvPr/>
        </p:nvSpPr>
        <p:spPr>
          <a:xfrm>
            <a:off x="309401" y="327532"/>
            <a:ext cx="11573197" cy="7242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return of stocks</a:t>
            </a:r>
          </a:p>
        </p:txBody>
      </p:sp>
    </p:spTree>
    <p:extLst>
      <p:ext uri="{BB962C8B-B14F-4D97-AF65-F5344CB8AC3E}">
        <p14:creationId xmlns:p14="http://schemas.microsoft.com/office/powerpoint/2010/main" val="3225978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A81389B-B1DF-168D-1D27-5D8699788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0" y="2707343"/>
            <a:ext cx="4723809" cy="3288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EA360-E452-4A63-7161-69D580A0C711}"/>
              </a:ext>
            </a:extLst>
          </p:cNvPr>
          <p:cNvSpPr txBox="1"/>
          <p:nvPr/>
        </p:nvSpPr>
        <p:spPr>
          <a:xfrm>
            <a:off x="1224793" y="2338011"/>
            <a:ext cx="19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40B62-A0A6-2A0E-49B9-94359FAA7E35}"/>
              </a:ext>
            </a:extLst>
          </p:cNvPr>
          <p:cNvSpPr txBox="1"/>
          <p:nvPr/>
        </p:nvSpPr>
        <p:spPr>
          <a:xfrm>
            <a:off x="7836716" y="1802514"/>
            <a:ext cx="295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of stocks per date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77BAEDB-F79B-C39F-11EF-F8F8165B0721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23850" y="339725"/>
            <a:ext cx="11572875" cy="723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29489E14-8491-8630-0EA3-639C2F6AC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86" y="2171846"/>
            <a:ext cx="4482465" cy="44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2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801581E-E3CF-B25C-21C2-B60BB950D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– linearity of stocks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2E2802-41A3-DE74-B82F-4EDA05CE1EF6}"/>
              </a:ext>
            </a:extLst>
          </p:cNvPr>
          <p:cNvSpPr txBox="1"/>
          <p:nvPr/>
        </p:nvSpPr>
        <p:spPr>
          <a:xfrm>
            <a:off x="620786" y="1744910"/>
            <a:ext cx="5050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and min of each open, close, high, and low.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4D93E0AA-3267-AA40-9EB4-F2E0A55C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08" y="2478597"/>
            <a:ext cx="2952750" cy="3276600"/>
          </a:xfrm>
          <a:prstGeom prst="rect">
            <a:avLst/>
          </a:prstGeom>
        </p:spPr>
      </p:pic>
      <p:pic>
        <p:nvPicPr>
          <p:cNvPr id="7" name="Picture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47265C4-6AEE-65C1-274B-57C76F603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32" y="3338818"/>
            <a:ext cx="2813723" cy="178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352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8269</TotalTime>
  <Words>269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맑은 고딕</vt:lpstr>
      <vt:lpstr>Arial</vt:lpstr>
      <vt:lpstr>Calibri</vt:lpstr>
      <vt:lpstr>Helvetica Neue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Bianca-Mihaela Daniciuc</cp:lastModifiedBy>
  <cp:revision>185</cp:revision>
  <dcterms:created xsi:type="dcterms:W3CDTF">2018-04-24T17:14:44Z</dcterms:created>
  <dcterms:modified xsi:type="dcterms:W3CDTF">2022-12-07T12:22:51Z</dcterms:modified>
</cp:coreProperties>
</file>